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7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26F65-D979-4F3C-A7A4-943F2CF2EBFE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39291C-8932-4BF4-AB5F-1C256B4DB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394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9291C-8932-4BF4-AB5F-1C256B4DB703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869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7A52-5C03-470E-93F5-E5763219C74B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E802-FD44-42A4-9F6A-0B70F4E0E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8727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7A52-5C03-470E-93F5-E5763219C74B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E802-FD44-42A4-9F6A-0B70F4E0E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202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7A52-5C03-470E-93F5-E5763219C74B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E802-FD44-42A4-9F6A-0B70F4E0E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369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7A52-5C03-470E-93F5-E5763219C74B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E802-FD44-42A4-9F6A-0B70F4E0E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071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7A52-5C03-470E-93F5-E5763219C74B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E802-FD44-42A4-9F6A-0B70F4E0E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276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7A52-5C03-470E-93F5-E5763219C74B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E802-FD44-42A4-9F6A-0B70F4E0E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699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7A52-5C03-470E-93F5-E5763219C74B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E802-FD44-42A4-9F6A-0B70F4E0E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927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7A52-5C03-470E-93F5-E5763219C74B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E802-FD44-42A4-9F6A-0B70F4E0E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038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7A52-5C03-470E-93F5-E5763219C74B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E802-FD44-42A4-9F6A-0B70F4E0E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408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7A52-5C03-470E-93F5-E5763219C74B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E802-FD44-42A4-9F6A-0B70F4E0E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236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7A52-5C03-470E-93F5-E5763219C74B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E802-FD44-42A4-9F6A-0B70F4E0E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621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67A52-5C03-470E-93F5-E5763219C74B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AE802-FD44-42A4-9F6A-0B70F4E0E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063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73723" y="502476"/>
            <a:ext cx="10961077" cy="5809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3600" b="1" i="0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1. </a:t>
            </a:r>
          </a:p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3600" b="1" i="0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ТОРГОВОГО МЕНЕДЖМЕНТА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3600" i="0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400"/>
              <a:buFont typeface="+mj-lt"/>
              <a:buAutoNum type="arabicPeriod"/>
            </a:pPr>
            <a:r>
              <a:rPr lang="ru-RU" sz="3600" i="0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Сущность, цели и задачи торгового менеджмента</a:t>
            </a:r>
            <a:endParaRPr lang="ru-RU" sz="36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400"/>
              <a:buFont typeface="+mj-lt"/>
              <a:buAutoNum type="arabicPeriod"/>
            </a:pPr>
            <a:r>
              <a:rPr lang="ru-RU" sz="3600" i="0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Торговое предприятие как объект управления. Виды услуг тор­говли</a:t>
            </a:r>
            <a:endParaRPr lang="ru-RU" sz="36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400"/>
              <a:buFont typeface="+mj-lt"/>
              <a:buAutoNum type="arabicPeriod"/>
            </a:pPr>
            <a:r>
              <a:rPr lang="ru-RU" sz="3600" i="0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Функции менеджмента в торговле</a:t>
            </a:r>
            <a:endParaRPr lang="ru-RU" sz="36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415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8184" y="660609"/>
            <a:ext cx="10328031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Bef>
                <a:spcPts val="2100"/>
              </a:spcBef>
              <a:spcAft>
                <a:spcPts val="0"/>
              </a:spcAft>
            </a:pPr>
            <a:r>
              <a:rPr lang="ru-RU" sz="30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этом </a:t>
            </a:r>
            <a:r>
              <a:rPr lang="ru-RU" sz="3000" b="1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услуги розничной торговли </a:t>
            </a:r>
            <a:r>
              <a:rPr lang="ru-RU" sz="30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включают в себя:</a:t>
            </a:r>
          </a:p>
          <a:p>
            <a:pPr marL="342900" lvl="0" indent="-342900" algn="just"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30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реализацию товаров как на предприятиях торговли, так и вне предприятий торговли;</a:t>
            </a:r>
          </a:p>
          <a:p>
            <a:pPr marL="342900" lvl="0" indent="-342900" algn="just"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30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оказание помощи покупателю в приобретении (по­купке) товаров и их использовании и применении;</a:t>
            </a:r>
          </a:p>
          <a:p>
            <a:pPr marL="342900" lvl="0" indent="-342900" algn="just"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30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информационно-консультационные (консалтинговые) услуги;</a:t>
            </a:r>
          </a:p>
          <a:p>
            <a:pPr marL="342900" lvl="0" indent="-342900" algn="just"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32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дополнительные услуги по созданию удобств покупа­телям в приобретении (покупке) товаров.</a:t>
            </a:r>
          </a:p>
        </p:txBody>
      </p:sp>
    </p:spTree>
    <p:extLst>
      <p:ext uri="{BB962C8B-B14F-4D97-AF65-F5344CB8AC3E}">
        <p14:creationId xmlns:p14="http://schemas.microsoft.com/office/powerpoint/2010/main" val="2260239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3046" y="511694"/>
            <a:ext cx="11043139" cy="59631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Bef>
                <a:spcPts val="2100"/>
              </a:spcBef>
              <a:spcAft>
                <a:spcPts val="0"/>
              </a:spcAft>
            </a:pPr>
            <a:r>
              <a:rPr lang="ru-RU" sz="2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 </a:t>
            </a:r>
            <a:r>
              <a:rPr lang="ru-RU" sz="2800" b="1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услугам оптовой торговли </a:t>
            </a:r>
            <a:r>
              <a:rPr lang="ru-RU" sz="2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относятся:</a:t>
            </a:r>
          </a:p>
          <a:p>
            <a:pPr marL="342900" lvl="0" indent="-342900" algn="just">
              <a:lnSpc>
                <a:spcPct val="150000"/>
              </a:lnSpc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8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складские операции;</a:t>
            </a:r>
          </a:p>
          <a:p>
            <a:pPr marL="342900" lvl="0" indent="-342900" algn="just">
              <a:lnSpc>
                <a:spcPct val="150000"/>
              </a:lnSpc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8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реализация товаров;</a:t>
            </a:r>
          </a:p>
          <a:p>
            <a:pPr marL="342900" lvl="0" indent="-342900" algn="just">
              <a:lnSpc>
                <a:spcPct val="150000"/>
              </a:lnSpc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8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оказание помощи оптовым покупателям в приобре­тении (покупке) товаров;</a:t>
            </a:r>
          </a:p>
          <a:p>
            <a:pPr marL="342900" lvl="0" indent="-342900" algn="just">
              <a:lnSpc>
                <a:spcPct val="150000"/>
              </a:lnSpc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8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информационно-консультационные (консалтинговые) услуги;</a:t>
            </a:r>
          </a:p>
          <a:p>
            <a:pPr indent="450215" algn="just">
              <a:lnSpc>
                <a:spcPct val="150000"/>
              </a:lnSpc>
              <a:spcBef>
                <a:spcPts val="2100"/>
              </a:spcBef>
              <a:spcAft>
                <a:spcPts val="0"/>
              </a:spcAft>
            </a:pPr>
            <a:r>
              <a:rPr lang="ru-RU" sz="2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дополнительные услуги.</a:t>
            </a:r>
          </a:p>
        </p:txBody>
      </p:sp>
    </p:spTree>
    <p:extLst>
      <p:ext uri="{BB962C8B-B14F-4D97-AF65-F5344CB8AC3E}">
        <p14:creationId xmlns:p14="http://schemas.microsoft.com/office/powerpoint/2010/main" val="2403871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3415" y="689789"/>
            <a:ext cx="11418277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Bef>
                <a:spcPts val="2100"/>
              </a:spcBef>
              <a:spcAft>
                <a:spcPts val="0"/>
              </a:spcAft>
            </a:pPr>
            <a:r>
              <a:rPr lang="ru-RU" sz="24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Реализация товаров на предприятиях розничной тор­говли включает в себя следующие </a:t>
            </a:r>
            <a:r>
              <a:rPr lang="ru-RU" sz="2400" b="1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основные операции:</a:t>
            </a:r>
            <a:endParaRPr lang="ru-RU" sz="2400" spc="1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4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ознакомление покупателей с товарами;</a:t>
            </a:r>
          </a:p>
          <a:p>
            <a:pPr marL="342900" lvl="0" indent="-342900" algn="just"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4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показ или демонстрацию товаров или образцов това­ров покупателям;</a:t>
            </a:r>
          </a:p>
          <a:p>
            <a:pPr marL="342900" lvl="0" indent="-342900" algn="just"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4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консультации покупателей;</a:t>
            </a:r>
          </a:p>
          <a:p>
            <a:pPr marL="342900" lvl="0" indent="-342900" algn="just"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4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выбор товаров покупателями;</a:t>
            </a:r>
          </a:p>
          <a:p>
            <a:pPr marL="342900" lvl="0" indent="-342900" algn="just"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4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организацию расчета за товары;</a:t>
            </a:r>
          </a:p>
          <a:p>
            <a:pPr marL="342900" lvl="0" indent="-342900" algn="just"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4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упаковку купленных товаров;</a:t>
            </a:r>
          </a:p>
          <a:p>
            <a:pPr marL="342900" lvl="0" indent="-342900" algn="just"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4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выдачу купленных товаров;</a:t>
            </a:r>
          </a:p>
          <a:p>
            <a:pPr marL="342900" lvl="0" indent="-342900" algn="just"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4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доставку купленных товаров по заказу покупателей.</a:t>
            </a:r>
          </a:p>
        </p:txBody>
      </p:sp>
    </p:spTree>
    <p:extLst>
      <p:ext uri="{BB962C8B-B14F-4D97-AF65-F5344CB8AC3E}">
        <p14:creationId xmlns:p14="http://schemas.microsoft.com/office/powerpoint/2010/main" val="1186251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6831" y="780637"/>
            <a:ext cx="10796954" cy="5070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Bef>
                <a:spcPts val="2100"/>
              </a:spcBef>
              <a:spcAft>
                <a:spcPts val="0"/>
              </a:spcAft>
            </a:pPr>
            <a:r>
              <a:rPr lang="ru-RU" sz="3600" b="1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товаров </a:t>
            </a:r>
            <a:r>
              <a:rPr lang="ru-RU" sz="36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 предприятий торговли </a:t>
            </a:r>
            <a:r>
              <a:rPr lang="ru-RU" sz="3600" b="1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вклю­чает:</a:t>
            </a:r>
            <a:endParaRPr lang="ru-RU" sz="3600" b="1" spc="1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2100"/>
              </a:spcBef>
              <a:spcAft>
                <a:spcPts val="0"/>
              </a:spcAft>
            </a:pPr>
            <a:r>
              <a:rPr lang="ru-RU" sz="3600" b="1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6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реализацию товаров торговыми агентами;</a:t>
            </a:r>
          </a:p>
          <a:p>
            <a:pPr algn="just"/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реализацию товаров дистанционным способом.</a:t>
            </a:r>
          </a:p>
          <a:p>
            <a:pPr lvl="0"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реализацию товаров через торговые автоматы;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развозную торговлю;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разносную торговлю;</a:t>
            </a:r>
          </a:p>
          <a:p>
            <a:pPr lvl="0"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другие формы интерактивной продажи.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2923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7908" y="652114"/>
            <a:ext cx="11535507" cy="5978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Bef>
                <a:spcPts val="2100"/>
              </a:spcBef>
              <a:spcAft>
                <a:spcPts val="0"/>
              </a:spcAft>
            </a:pPr>
            <a:r>
              <a:rPr lang="ru-RU" sz="20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 </a:t>
            </a:r>
            <a:r>
              <a:rPr lang="ru-RU" sz="2000" b="1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информационно-консультационным </a:t>
            </a:r>
            <a:r>
              <a:rPr lang="ru-RU" sz="20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(консалтинго­вым) услугам </a:t>
            </a:r>
            <a:r>
              <a:rPr lang="ru-RU" sz="2000" b="1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относят:</a:t>
            </a:r>
            <a:endParaRPr lang="ru-RU" sz="2000" spc="1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0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предоставление информации о товарах и их изгото­вителях, об оказываемых услугах, в том числе аудио- и </a:t>
            </a:r>
            <a:r>
              <a:rPr lang="ru-RU" sz="2000" u="none" strike="noStrike" spc="15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видеосредствами</a:t>
            </a:r>
            <a:r>
              <a:rPr lang="ru-RU" sz="20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 algn="just"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0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консультации специалистов по реализации товаров отдельных видов, в том числе по их назначению и применению;</a:t>
            </a:r>
          </a:p>
          <a:p>
            <a:pPr marL="342900" lvl="0" indent="-342900" algn="just"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0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консультации дизайнеров по интерьеру, косметоло­гов, диетологов и пр.;</a:t>
            </a:r>
          </a:p>
          <a:p>
            <a:pPr marL="342900" lvl="0" indent="-342900" algn="just"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0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услуги по рекламированию товаров, включая прове­дение рекламных презентаций товаров (показ това­ров, дегустация продуктов питания);</a:t>
            </a:r>
          </a:p>
          <a:p>
            <a:pPr marL="342900" lvl="0" indent="-342900" algn="just"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0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организацию дегустаций новых продуктов питания и продовольственных товаров отдельных видов;</a:t>
            </a:r>
          </a:p>
          <a:p>
            <a:pPr marL="342900" lvl="0" indent="-342900" algn="just"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0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обучение покупателей правилам пользования техни­чески сложными товарами на дому или в офисе;</a:t>
            </a:r>
          </a:p>
          <a:p>
            <a:pPr marL="342900" lvl="0" indent="-342900" algn="just"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0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проведение выставок и ярмарок по продвижению и реализации товаров отдельных видов.</a:t>
            </a:r>
          </a:p>
        </p:txBody>
      </p:sp>
    </p:spTree>
    <p:extLst>
      <p:ext uri="{BB962C8B-B14F-4D97-AF65-F5344CB8AC3E}">
        <p14:creationId xmlns:p14="http://schemas.microsoft.com/office/powerpoint/2010/main" val="17745845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5477" y="0"/>
            <a:ext cx="11746523" cy="6878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 предоставляемые услуги торговли должны отвечать следующим требованиям: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обеспеченность услугами торговли и доступность для потребителей различных категорий;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соответствие услуг торговли ожиданиям потребителей, включая ассортимент предлагаемой продукции, метод и форму обслуживания, профессиональный уровень обслуживающего персонала, номенклатуру оказываемых услуг;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наличие в правилах обслуживания определенных льгот и условий для потребителей приоритетных категорий (дети, инвалиды и люди с ограниченными физическими возможностями и др.);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точность и своевременность оказания услуг, включая соблюдение установленного режима работы предприятия торговли; соблюдение ассортиментного перечня товаров; соответствие времени оказания услуг времени ожидания заказа установленным тре­бованиям на предприятии; точность выписки счета и оформления кассового чека и пр.;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наличие товаров надлежащего качества;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обеспечение условий для выбора потребителем това­ров и услуг различных видов;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соответствие обслуживающего персонала профессио­нальному назначению, в том числе компетентность и квалификация персонала, умение общаться с по­требителями, знание и соблюдение профессиональ­ной этики поведения;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наличие необходимой достоверной информации об ус­лугах и товарах, номенклатуре услуг и ассортименте товаров, исполнителе услуг, о правилах и условиях оказания услуг, в том числе о правилах продажи товаров и правах покупателей;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комфортность и удобство покупателей при приобре­тении товаров, включая удобное размещение това­ров (выкладку) в торговых залах, входов, выходов, секций, оборудования, мебели, наличие лифтов, эс­калаторов и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тервалаторов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пр.;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гигиенические требования к уровню освещенности,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вентилируемости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запыленности, шума, температу­ры в торговом зале; к персоналу, к содержанию по­мещений, рабочих мест, оборудования и т.п.;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доступность информации возможностям восприятия покупателями;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безопасность услуг торговли.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8019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694" y="526902"/>
            <a:ext cx="11371384" cy="5573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Правовое положение предприятия (организации) опре­деляет, кто и в каком размере несет ответственность по его обязательствам, т.е. кто будет оплачивать долги, если оно обанкротится. От правового положения предприятия зависит, кому предоставляется право (полномочия) заклю­чать сделки от его имени. Правовое положение предприя­тия определяет также, в чьем ведении находится решение вопросов, касающихся его хозяйственной деятельности. Юридическими лицами могут быть предприятия (организации), преследующие извлечение прибыли в качестве ос­новной цели своей деятельности (коммерческие организа­ции) либо не имеющие такой цели и не распределяющие полученную прибыль между участниками (некоммерческие организации).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46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6861" y="1192577"/>
            <a:ext cx="115355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 предприятия (организации) по правовому положе­нию делятся на два вида: единоличные предприятия и объединения предпринимателей.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Единоличное предприятие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является собственностью од­ного лица или семейства, которое несет ответственность по его обязательствам всем капиталом предприятия и всем личным имуществом (если оно не обособлено от капитала предприятия).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Преобладают в современных условиях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объединения предпринимателей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Объединение капиталов имеет целью концентрацию капиталов и освобождение участников от риска, возникающего в результате хозяйственной дея­тельности.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5913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3753" y="132417"/>
            <a:ext cx="1146517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Потребительский кооператив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добровольное объеди­нение граждан и юридических лиц на основе членства с целью удовлетворения материальных и иных потребно­стей участников, осуществляемое путем объединения имущественных паевых взносов его членами.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Помимо этого, торговая деятельность может осуществ­ляться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индивидуальными предпринимателями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(физиче­ские лица, зарегистрированные в установленном законом порядке и осуществляющие предпринимательскую деятель­ность без образования юридического лица).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446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3753" y="0"/>
            <a:ext cx="1131276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1.3. Функции менеджмента в торговле</a:t>
            </a:r>
            <a:endParaRPr lang="en-US" sz="3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50000"/>
              </a:lnSpc>
              <a:spcAft>
                <a:spcPts val="0"/>
              </a:spcAft>
            </a:pP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Функция менеджмента в торговле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это вид трудовой деятельности по согласованию работ отдельными торго­выми работниками, а также коллективами работников торговых предприятий с целью успешного и наиболее эф­фективного выполнения поставленных перед ними задач.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22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4431" y="469276"/>
            <a:ext cx="1114864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Bef>
                <a:spcPts val="2100"/>
              </a:spcBef>
              <a:spcAft>
                <a:spcPts val="0"/>
              </a:spcAft>
            </a:pPr>
            <a:r>
              <a:rPr lang="ru-RU" sz="28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Базируясь на </a:t>
            </a:r>
            <a:r>
              <a:rPr lang="ru-RU" sz="2800" spc="15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теории общего менеджмента </a:t>
            </a:r>
            <a:r>
              <a:rPr lang="ru-RU" sz="28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предприя­тия, торговый менеджмент интегрирует в себе приемы и методы многих функциональных видов менеджмента при­менительно к специфике деятельности торгового предпри­ятия. В частности, торговый менеджмент использует об­ширный арсенал методов производственного менеджмен­та, инновационного менеджмента, менеджмента персонала, финансового менеджмента и некоторых других видов функ­ционального менеджмента, возможных к применению на предприятиях торговли.</a:t>
            </a:r>
            <a:endParaRPr lang="ru-RU" sz="2800" spc="1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186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6185" y="210026"/>
            <a:ext cx="11711354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учетом рассмотренного ранее кру­га задач торгового менеджмента состав основных его функ­ций может быть определен следующим образом:</a:t>
            </a:r>
          </a:p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Выбор наиболее эффективных организационных форм функционирования торгового предприятия и его структурных единиц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технологическими процессами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процессом обслуживания покупателей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персоналом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Управление товарооборотом</a:t>
            </a:r>
          </a:p>
          <a:p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Управление доходами</a:t>
            </a:r>
          </a:p>
          <a:p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Управление издержками обращения</a:t>
            </a:r>
          </a:p>
          <a:p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Управление прибылью торгового предприятия </a:t>
            </a:r>
          </a:p>
          <a:p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активами</a:t>
            </a:r>
          </a:p>
          <a:p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капиталом</a:t>
            </a:r>
          </a:p>
          <a:p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 Управление инвестициями</a:t>
            </a:r>
          </a:p>
          <a:p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хозяйственными рисками</a:t>
            </a:r>
          </a:p>
          <a:p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13.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финансовым состоянием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4484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0646" y="1060102"/>
            <a:ext cx="11535508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8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Важной </a:t>
            </a:r>
            <a:r>
              <a:rPr lang="ru-RU" sz="3800" spc="15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особенностью</a:t>
            </a:r>
            <a:r>
              <a:rPr lang="ru-RU" sz="38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торгового менеджмента является комплексный характер формирования всех управленче­ских решений, связанных с различными сторонами дея­тельности торгового предприятия. Все эти управленческие решения теснейшим образом взаимосвязаны и оказывают прямое или косвенное воздействие на конечную эффектив­ность хозяйственной деятельности торгового предприятия. </a:t>
            </a: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835988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630" y="262933"/>
            <a:ext cx="1172307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Bef>
                <a:spcPts val="2100"/>
              </a:spcBef>
              <a:spcAft>
                <a:spcPts val="0"/>
              </a:spcAft>
            </a:pPr>
            <a:r>
              <a:rPr lang="ru-RU" sz="4400" b="1" spc="15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Торговый менеджмент </a:t>
            </a:r>
            <a:r>
              <a:rPr lang="ru-RU" sz="44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рассматривается как ком­плексная система действий, состоящая из разработки взаи­мозависимых управленческих решений, каждое из кото­рых вносит свой вклад в конечную результативность хо­зяйственной деятельности торгового предприятия.</a:t>
            </a:r>
            <a:endParaRPr lang="ru-RU" sz="4400" spc="1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783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3385" y="1247672"/>
            <a:ext cx="1128932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Bef>
                <a:spcPts val="2100"/>
              </a:spcBef>
              <a:spcAft>
                <a:spcPts val="0"/>
              </a:spcAft>
            </a:pPr>
            <a:r>
              <a:rPr lang="ru-RU" sz="4000" b="1" i="0" u="none" strike="noStrike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Основной целью </a:t>
            </a:r>
            <a:r>
              <a:rPr lang="ru-RU" sz="40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торгового менеджмента являются обес­печение высоких темпов развития торгового предприятия в стратегической перспективе и возрастание его конкурент­ной позиции на потребительском рынке.</a:t>
            </a:r>
            <a:endParaRPr lang="ru-RU" sz="4000" spc="1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867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9292" y="87087"/>
            <a:ext cx="1176996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Bef>
                <a:spcPts val="2100"/>
              </a:spcBef>
              <a:spcAft>
                <a:spcPts val="0"/>
              </a:spcAft>
            </a:pPr>
            <a:r>
              <a:rPr lang="ru-RU" sz="2400" b="1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Исходя главной цели, торговый менеджмент призван решать следующие основные задачи:</a:t>
            </a:r>
            <a:endParaRPr lang="ru-RU" sz="2400" b="1" spc="1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u="none" strike="noStrike" spc="25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sz="2400" u="none" strike="noStrike" spc="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условий наиболее полного удовлет­ворения спроса покупателей на товары в рамках из­бранного сегмента потребительского рынка.</a:t>
            </a:r>
            <a:r>
              <a:rPr lang="ru-RU" sz="24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buAutoNum type="arabicPeriod"/>
            </a:pPr>
            <a:endParaRPr lang="ru-RU" sz="2400" spc="15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высокого уровня торгового обслужи­вания.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достаточной экономичности осуще­ствления торгово-технологического и торгово-хозяй­ственного процессов на предприятии. 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spc="15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sz="2400" spc="2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Максимизация суммы, прибыли, остающейся в рас­поряжении торгового предприятия, и обеспечение ее эффективного использования.</a:t>
            </a:r>
            <a:r>
              <a:rPr lang="ru-RU" sz="2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ru-RU" sz="2400" spc="15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b="1" spc="25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ru-RU" sz="2400" spc="2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Минимизация уровня хозяйственных рисков, свя­занных с деятельностью торгового предприятия.</a:t>
            </a:r>
          </a:p>
          <a:p>
            <a:endParaRPr lang="ru-RU" sz="2400" spc="25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b="1" spc="25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2400" spc="2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постоянного возрастания рыночной стоимости торгового предприятия.</a:t>
            </a:r>
            <a:r>
              <a:rPr lang="ru-RU" sz="2400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333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6830" y="816458"/>
            <a:ext cx="11043139" cy="5809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Bef>
                <a:spcPts val="2100"/>
              </a:spcBef>
              <a:spcAft>
                <a:spcPts val="0"/>
              </a:spcAft>
            </a:pPr>
            <a:r>
              <a:rPr lang="ru-RU" sz="36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Национальный стандарт РФ ГОСТ Р 51773-2009 «Ус­луги торговли. Классификация предприятий торговли» определяет</a:t>
            </a:r>
            <a:r>
              <a:rPr lang="ru-RU" sz="3600" i="1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i="1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предприятие торговли </a:t>
            </a:r>
            <a:r>
              <a:rPr lang="ru-RU" sz="36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как</a:t>
            </a:r>
            <a:r>
              <a:rPr lang="ru-RU" sz="3600" i="1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объект хозяйствен­ной деятельности, осуществляющий с использованием про­цессов, оборудования и технологий продажу товаров, вы­полнение работ и оказание услуг торговли покупателям.</a:t>
            </a:r>
            <a:endParaRPr lang="ru-RU" sz="3600" spc="1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901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8216" y="276872"/>
            <a:ext cx="1110175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Bef>
                <a:spcPts val="2100"/>
              </a:spcBef>
              <a:spcAft>
                <a:spcPts val="0"/>
              </a:spcAft>
            </a:pPr>
            <a:r>
              <a:rPr lang="ru-RU" sz="2400" b="1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структуру механизма торгового менеджмента входят следующие эле­менты:</a:t>
            </a:r>
            <a:endParaRPr lang="ru-RU" sz="2400" b="1" spc="1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Государственное правовое и нормативное регули­рование торговой деятельности предприятия. </a:t>
            </a:r>
          </a:p>
          <a:p>
            <a:pPr marL="514350" indent="-514350">
              <a:buAutoNum type="arabicPeriod"/>
            </a:pPr>
            <a:endParaRPr lang="ru-RU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Рыночный механизм регулирования торговой дея­тельности предприятия. </a:t>
            </a:r>
          </a:p>
          <a:p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Внутренний механизм регулирования отдельных аспектов хозяйственной деятельности торгового пред­приятия.</a:t>
            </a: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Информационное обеспечение торгового менеджмен­та. 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методов управления деятельностью тор­гового предприятия.</a:t>
            </a:r>
          </a:p>
          <a:p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методов контроля за реализацией уп­равленческих решений.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048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418235"/>
            <a:ext cx="11629292" cy="5901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Bef>
                <a:spcPts val="2100"/>
              </a:spcBef>
              <a:spcAft>
                <a:spcPts val="0"/>
              </a:spcAft>
            </a:pPr>
            <a:r>
              <a:rPr lang="ru-RU" sz="2400" b="1" spc="1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Предприятие оптовой торговли </a:t>
            </a:r>
            <a:r>
              <a:rPr lang="ru-RU" sz="24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— это предприятие тор­говли, осуществляющее продажу товаров, выполнение ра­бот и оказание услуг торговли покупателям для последу­ющей перепродажи товаров или профессионального исполь­зования. К ним относятся оптово-распределительные и</a:t>
            </a:r>
            <a:r>
              <a:rPr lang="ru-RU" sz="24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логистические центры, товарные склады, магазины-скла­ды, оптовые продовольственные рынки, центры оптовой и мелкооптовой торговли и пр.</a:t>
            </a:r>
          </a:p>
          <a:p>
            <a:pPr indent="450215" algn="just">
              <a:lnSpc>
                <a:spcPct val="150000"/>
              </a:lnSpc>
              <a:spcBef>
                <a:spcPts val="2100"/>
              </a:spcBef>
              <a:spcAft>
                <a:spcPts val="0"/>
              </a:spcAft>
            </a:pPr>
            <a:r>
              <a:rPr lang="ru-RU" sz="2400" b="1" spc="1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Предприятие розничной торговли</a:t>
            </a:r>
            <a:r>
              <a:rPr lang="ru-RU" sz="2400" b="1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— это предприятие торговли, осуществляющее продажу товаров, выполнение работ и оказание услуг торговли покупателям для их лич­ного, семейного, домашнего использования. К предприя­тиям розничной торговли относят магазины и объекты мелкорозничной (торговой) сети.</a:t>
            </a:r>
          </a:p>
        </p:txBody>
      </p:sp>
    </p:spTree>
    <p:extLst>
      <p:ext uri="{BB962C8B-B14F-4D97-AF65-F5344CB8AC3E}">
        <p14:creationId xmlns:p14="http://schemas.microsoft.com/office/powerpoint/2010/main" val="3835946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1578</Words>
  <Application>Microsoft Office PowerPoint</Application>
  <PresentationFormat>Широкоэкранный</PresentationFormat>
  <Paragraphs>110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 Коршикова</dc:creator>
  <cp:lastModifiedBy>Марина Коршикова</cp:lastModifiedBy>
  <cp:revision>6</cp:revision>
  <dcterms:created xsi:type="dcterms:W3CDTF">2017-02-06T05:10:02Z</dcterms:created>
  <dcterms:modified xsi:type="dcterms:W3CDTF">2017-02-06T11:32:05Z</dcterms:modified>
</cp:coreProperties>
</file>